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303" r:id="rId2"/>
    <p:sldId id="413" r:id="rId3"/>
    <p:sldId id="428" r:id="rId4"/>
    <p:sldId id="415" r:id="rId5"/>
    <p:sldId id="329" r:id="rId6"/>
    <p:sldId id="418" r:id="rId7"/>
    <p:sldId id="419" r:id="rId8"/>
    <p:sldId id="420" r:id="rId9"/>
    <p:sldId id="421" r:id="rId10"/>
    <p:sldId id="423" r:id="rId11"/>
    <p:sldId id="422" r:id="rId12"/>
    <p:sldId id="424" r:id="rId13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FF00FF"/>
    <a:srgbClr val="404040"/>
    <a:srgbClr val="000000"/>
    <a:srgbClr val="006600"/>
    <a:srgbClr val="00CC00"/>
    <a:srgbClr val="00FFFF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93008-A311-4001-9AF0-178641D0EF6A}" v="49" dt="2019-05-28T21:07:23.6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86" autoAdjust="0"/>
    <p:restoredTop sz="90259" autoAdjust="0"/>
  </p:normalViewPr>
  <p:slideViewPr>
    <p:cSldViewPr snapToGrid="0" snapToObjects="1">
      <p:cViewPr varScale="1">
        <p:scale>
          <a:sx n="82" d="100"/>
          <a:sy n="82" d="100"/>
        </p:scale>
        <p:origin x="36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556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2022-07-28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2022-07-28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37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61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min</a:t>
            </a:r>
          </a:p>
          <a:p>
            <a:endParaRPr lang="en-US" dirty="0"/>
          </a:p>
          <a:p>
            <a:r>
              <a:rPr lang="en-US" dirty="0"/>
              <a:t>Total: 38.5 min</a:t>
            </a:r>
          </a:p>
          <a:p>
            <a:endParaRPr lang="en-US" dirty="0"/>
          </a:p>
          <a:p>
            <a:r>
              <a:rPr lang="en-US" dirty="0"/>
              <a:t>46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50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75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4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9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MS PGothic" charset="0"/>
              </a:rPr>
              <a:t>1.5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57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interpreter comes up as interactive console; it passes instructions to the VM to be run from the standard input.</a:t>
            </a:r>
          </a:p>
          <a:p>
            <a:r>
              <a:rPr lang="en-US" dirty="0"/>
              <a:t>That means we can type any line of valid code, and it will be executed on the spot.</a:t>
            </a:r>
          </a:p>
          <a:p>
            <a:r>
              <a:rPr lang="en-US" dirty="0"/>
              <a:t>You’ll notice that there are no semicolons at the end of lines – and that’s not the only difference (more coming up).</a:t>
            </a:r>
          </a:p>
          <a:p>
            <a:r>
              <a:rPr lang="en-US" dirty="0"/>
              <a:t>Look ma – no variable types! Variables are dynamic </a:t>
            </a:r>
            <a:r>
              <a:rPr lang="en-US" b="1" dirty="0"/>
              <a:t>references</a:t>
            </a:r>
            <a:r>
              <a:rPr lang="en-US" dirty="0"/>
              <a:t>, and they can be assigned to instances of different types. There are no primitives!</a:t>
            </a:r>
          </a:p>
          <a:p>
            <a:endParaRPr lang="en-US" dirty="0"/>
          </a:p>
          <a:p>
            <a:r>
              <a:rPr lang="en-US" dirty="0"/>
              <a:t>3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74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files are executed line by line – if the syntax is “right”, but the symbols are wrong, it won’t catch the errors!</a:t>
            </a:r>
          </a:p>
          <a:p>
            <a:r>
              <a:rPr lang="en-US" dirty="0"/>
              <a:t>That means that we could just have a bunch of lines of code in the source - the end.</a:t>
            </a:r>
          </a:p>
          <a:p>
            <a:endParaRPr lang="en-US" dirty="0"/>
          </a:p>
          <a:p>
            <a:r>
              <a:rPr lang="en-US" dirty="0"/>
              <a:t>We might want a main function, so I'll declare one (main).</a:t>
            </a:r>
          </a:p>
          <a:p>
            <a:r>
              <a:rPr lang="en-US" dirty="0"/>
              <a:t>Note that Python doesn't have curly braces; instead, we have to indent consistently - I use two or four spaces.</a:t>
            </a:r>
          </a:p>
          <a:p>
            <a:r>
              <a:rPr lang="en-US" dirty="0"/>
              <a:t>But if we run with just the main defined, nothing happens! Why?</a:t>
            </a:r>
          </a:p>
          <a:p>
            <a:endParaRPr lang="en-US" dirty="0"/>
          </a:p>
          <a:p>
            <a:r>
              <a:rPr lang="en-US" dirty="0"/>
              <a:t>It’s because we're declaring a function *object* (more later), but we aren't ever invoking it!</a:t>
            </a:r>
          </a:p>
          <a:p>
            <a:r>
              <a:rPr lang="en-US" dirty="0"/>
              <a:t>We'll have to invoke it in the source by calling the function – using “main()”.</a:t>
            </a:r>
          </a:p>
          <a:p>
            <a:r>
              <a:rPr lang="en-US" dirty="0"/>
              <a:t>Unfortunately, this is sort of messy. What if we wanted to use this code later in another project?</a:t>
            </a:r>
          </a:p>
          <a:p>
            <a:r>
              <a:rPr lang="en-US" dirty="0"/>
              <a:t>Thankfully, the “__name__” </a:t>
            </a:r>
            <a:r>
              <a:rPr lang="en-US" b="1" dirty="0" err="1"/>
              <a:t>dunder</a:t>
            </a:r>
            <a:r>
              <a:rPr lang="en-US" dirty="0"/>
              <a:t> is automatically declared by the interpreter when executing from </a:t>
            </a:r>
            <a:r>
              <a:rPr lang="en-US" dirty="0" err="1"/>
              <a:t>stdio</a:t>
            </a:r>
            <a:r>
              <a:rPr lang="en-US" dirty="0"/>
              <a:t>, originating script, or interpreter.</a:t>
            </a:r>
          </a:p>
          <a:p>
            <a:endParaRPr lang="en-US" dirty="0"/>
          </a:p>
          <a:p>
            <a:r>
              <a:rPr lang="en-US" dirty="0"/>
              <a:t>9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61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83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16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09204" y="1562900"/>
            <a:ext cx="7792630" cy="1334281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/>
          <a:lstStyle>
            <a:lvl1pPr algn="ctr">
              <a:lnSpc>
                <a:spcPct val="80000"/>
              </a:lnSpc>
              <a:defRPr sz="4800" b="1" cap="sm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09205" y="3006744"/>
            <a:ext cx="7792629" cy="5810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86685" y="2140561"/>
            <a:ext cx="7887977" cy="1334281"/>
          </a:xfrm>
        </p:spPr>
        <p:txBody>
          <a:bodyPr/>
          <a:lstStyle>
            <a:lvl1pPr algn="ctr">
              <a:lnSpc>
                <a:spcPct val="80000"/>
              </a:lnSpc>
              <a:defRPr sz="4800" b="1" cap="sm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86685" y="3560129"/>
            <a:ext cx="788797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1" cap="small" baseline="0"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u="none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  <a:lvl2pPr>
              <a:defRPr u="none">
                <a:effectLst>
                  <a:outerShdw blurRad="38100" dist="38100" dir="2700000" algn="tl">
                    <a:srgbClr val="000000"/>
                  </a:outerShdw>
                </a:effectLst>
              </a:defRPr>
            </a:lvl2pPr>
            <a:lvl3pPr>
              <a:defRPr u="none">
                <a:effectLst>
                  <a:outerShdw blurRad="38100" dist="38100" dir="2700000" algn="tl">
                    <a:srgbClr val="000000"/>
                  </a:outerShdw>
                </a:effectLst>
              </a:defRPr>
            </a:lvl3pPr>
            <a:lvl4pPr>
              <a:defRPr u="none">
                <a:effectLst>
                  <a:outerShdw blurRad="38100" dist="38100" dir="2700000" algn="tl">
                    <a:srgbClr val="000000"/>
                  </a:outerShdw>
                </a:effectLst>
              </a:defRPr>
            </a:lvl4pPr>
            <a:lvl5pPr>
              <a:defRPr u="none">
                <a:effectLst>
                  <a:outerShdw blurRad="38100" dist="38100" dir="2700000" algn="tl">
                    <a:srgbClr val="000000"/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1" cap="small" baseline="0"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1pPr>
            <a:lvl2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2pPr>
            <a:lvl3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3pPr>
            <a:lvl4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4pPr>
            <a:lvl5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1" i="0" cap="small" baseline="0"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1pPr>
            <a:lvl2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2pPr>
            <a:lvl3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3pPr>
            <a:lvl4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4pPr>
            <a:lvl5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1pPr>
            <a:lvl2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2pPr>
            <a:lvl3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3pPr>
            <a:lvl4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4pPr>
            <a:lvl5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1" cap="small" baseline="0"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openxmlformats.org/officeDocument/2006/relationships/image" Target="../media/image7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11" Type="http://schemas.openxmlformats.org/officeDocument/2006/relationships/image" Target="../media/image21.png"/><Relationship Id="rId5" Type="http://schemas.openxmlformats.org/officeDocument/2006/relationships/image" Target="../media/image10.png"/><Relationship Id="rId10" Type="http://schemas.openxmlformats.org/officeDocument/2006/relationships/image" Target="../media/image20.svg"/><Relationship Id="rId4" Type="http://schemas.openxmlformats.org/officeDocument/2006/relationships/image" Target="../media/image18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2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cs.python-guide.org/writing/style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7974" y="1760386"/>
            <a:ext cx="8182182" cy="808067"/>
          </a:xfrm>
        </p:spPr>
        <p:txBody>
          <a:bodyPr/>
          <a:lstStyle/>
          <a:p>
            <a:pPr algn="ctr"/>
            <a:r>
              <a:rPr lang="en-US" sz="4000" b="1" cap="all" dirty="0"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rPr>
              <a:t>Python Basics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717973" y="2467393"/>
            <a:ext cx="8182183" cy="656892"/>
          </a:xfrm>
        </p:spPr>
        <p:txBody>
          <a:bodyPr/>
          <a:lstStyle/>
          <a:p>
            <a:pPr algn="ctr"/>
            <a:r>
              <a:rPr lang="en-US" dirty="0"/>
              <a:t>““Truth can only be found in one place: the code.”</a:t>
            </a:r>
            <a:br>
              <a:rPr lang="en-US" dirty="0"/>
            </a:br>
            <a:r>
              <a:rPr lang="en-US" sz="2000" i="1" dirty="0"/>
              <a:t>-Robert Martin, Author of Clean Code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D64767-F56C-401E-9F96-844E578D7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998926"/>
            <a:ext cx="7734300" cy="410774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Python has several built-in data types: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C4E5B3-26F3-4446-B372-005C099FA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17603"/>
            <a:ext cx="8564088" cy="651173"/>
          </a:xfrm>
        </p:spPr>
        <p:txBody>
          <a:bodyPr/>
          <a:lstStyle/>
          <a:p>
            <a:r>
              <a:rPr lang="en-US" dirty="0"/>
              <a:t>Variables: They are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20421-E832-4DE9-8744-F29D82D91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D5DA8A-8404-45E7-841E-2A29BC335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423157"/>
              </p:ext>
            </p:extLst>
          </p:nvPr>
        </p:nvGraphicFramePr>
        <p:xfrm>
          <a:off x="689455" y="1451993"/>
          <a:ext cx="5822633" cy="3048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39228">
                  <a:extLst>
                    <a:ext uri="{9D8B030D-6E8A-4147-A177-3AD203B41FA5}">
                      <a16:colId xmlns:a16="http://schemas.microsoft.com/office/drawing/2014/main" val="2760218567"/>
                    </a:ext>
                  </a:extLst>
                </a:gridCol>
                <a:gridCol w="681990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3701415">
                  <a:extLst>
                    <a:ext uri="{9D8B030D-6E8A-4147-A177-3AD203B41FA5}">
                      <a16:colId xmlns:a16="http://schemas.microsoft.com/office/drawing/2014/main" val="416620077"/>
                    </a:ext>
                  </a:extLst>
                </a:gridCol>
              </a:tblGrid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Category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Name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Description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None</a:t>
                      </a:r>
                    </a:p>
                  </a:txBody>
                  <a:tcPr marL="45720" marR="4572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None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Python‘s null type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967673834"/>
                  </a:ext>
                </a:extLst>
              </a:tr>
              <a:tr h="14928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Numeric</a:t>
                      </a:r>
                      <a:endParaRPr lang="en-US" sz="1400" i="0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int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Integers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41593873"/>
                  </a:ext>
                </a:extLst>
              </a:tr>
              <a:tr h="14928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0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float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Floating point numbers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052113361"/>
                  </a:ext>
                </a:extLst>
              </a:tr>
              <a:tr h="149283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Iterable</a:t>
                      </a:r>
                      <a:endParaRPr lang="en-US" sz="1400" i="0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list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Mutable list of elements (sequence)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80847574"/>
                  </a:ext>
                </a:extLst>
              </a:tr>
              <a:tr h="149283">
                <a:tc vMerge="1">
                  <a:txBody>
                    <a:bodyPr/>
                    <a:lstStyle/>
                    <a:p>
                      <a:endParaRPr lang="en-US" sz="1400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tuple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 list of elements (sequence)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09547736"/>
                  </a:ext>
                </a:extLst>
              </a:tr>
              <a:tr h="14928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str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 run of code points (sequence)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84667481"/>
                  </a:ext>
                </a:extLst>
              </a:tr>
              <a:tr h="149283">
                <a:tc vMerge="1">
                  <a:txBody>
                    <a:bodyPr/>
                    <a:lstStyle/>
                    <a:p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range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 run of integers (</a:t>
                      </a:r>
                      <a:r>
                        <a:rPr lang="en-US" sz="14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not sequence</a:t>
                      </a: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72905572"/>
                  </a:ext>
                </a:extLst>
              </a:tr>
              <a:tr h="149283">
                <a:tc rowSpan="2">
                  <a:txBody>
                    <a:bodyPr/>
                    <a:lstStyle/>
                    <a:p>
                      <a:r>
                        <a:rPr lang="en-US" sz="1400" i="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Other Collections</a:t>
                      </a:r>
                    </a:p>
                  </a:txBody>
                  <a:tcPr marL="45720" marR="4572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set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Unordered collection of distinct elements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504603656"/>
                  </a:ext>
                </a:extLst>
              </a:tr>
              <a:tr h="149283">
                <a:tc vMerge="1">
                  <a:txBody>
                    <a:bodyPr/>
                    <a:lstStyle/>
                    <a:p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dict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Unordered map of distinct keys to values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216625987"/>
                  </a:ext>
                </a:extLst>
              </a:tr>
            </a:tbl>
          </a:graphicData>
        </a:graphic>
      </p:graphicFrame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E8C4AAB-37ED-4509-AAA3-46721C280428}"/>
              </a:ext>
            </a:extLst>
          </p:cNvPr>
          <p:cNvSpPr txBox="1">
            <a:spLocks/>
          </p:cNvSpPr>
          <p:nvPr/>
        </p:nvSpPr>
        <p:spPr bwMode="auto">
          <a:xfrm>
            <a:off x="514094" y="4501558"/>
            <a:ext cx="8115810" cy="41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Note that this is not an exhaustive list! There are others (file, object, etc.)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CD6E87-B43F-3925-840C-FFA19FE5D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79"/>
          <a:stretch/>
        </p:blipFill>
        <p:spPr>
          <a:xfrm>
            <a:off x="5645965" y="1476380"/>
            <a:ext cx="2927112" cy="1531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CCA822-A8EC-BC09-03FB-E510F21ABFF8}"/>
              </a:ext>
            </a:extLst>
          </p:cNvPr>
          <p:cNvSpPr txBox="1"/>
          <p:nvPr/>
        </p:nvSpPr>
        <p:spPr>
          <a:xfrm>
            <a:off x="6756301" y="3415233"/>
            <a:ext cx="1816776" cy="95410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Python variables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a fixed type. There is no way to declare it anyway!*</a:t>
            </a:r>
          </a:p>
        </p:txBody>
      </p:sp>
    </p:spTree>
    <p:extLst>
      <p:ext uri="{BB962C8B-B14F-4D97-AF65-F5344CB8AC3E}">
        <p14:creationId xmlns:p14="http://schemas.microsoft.com/office/powerpoint/2010/main" val="375614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5E30A1-DA5A-4B08-824F-A32309F9E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214826"/>
            <a:ext cx="7734300" cy="550474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Python arithmetic has some familiar and some new symbols: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2B880B-7DED-4693-848D-98D310B2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12853"/>
            <a:ext cx="8564088" cy="837009"/>
          </a:xfrm>
        </p:spPr>
        <p:txBody>
          <a:bodyPr/>
          <a:lstStyle/>
          <a:p>
            <a:r>
              <a:rPr lang="en-US" dirty="0"/>
              <a:t>Arithmetic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B3F1A-9613-4711-83EA-C1991B5B4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937FC4-DC75-42B6-AF68-DACA27DC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201800"/>
              </p:ext>
            </p:extLst>
          </p:nvPr>
        </p:nvGraphicFramePr>
        <p:xfrm>
          <a:off x="521367" y="1747041"/>
          <a:ext cx="8092123" cy="243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81441">
                  <a:extLst>
                    <a:ext uri="{9D8B030D-6E8A-4147-A177-3AD203B41FA5}">
                      <a16:colId xmlns:a16="http://schemas.microsoft.com/office/drawing/2014/main" val="2760218567"/>
                    </a:ext>
                  </a:extLst>
                </a:gridCol>
                <a:gridCol w="878840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2570988">
                  <a:extLst>
                    <a:ext uri="{9D8B030D-6E8A-4147-A177-3AD203B41FA5}">
                      <a16:colId xmlns:a16="http://schemas.microsoft.com/office/drawing/2014/main" val="416620077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1178217579"/>
                    </a:ext>
                  </a:extLst>
                </a:gridCol>
                <a:gridCol w="583565">
                  <a:extLst>
                    <a:ext uri="{9D8B030D-6E8A-4147-A177-3AD203B41FA5}">
                      <a16:colId xmlns:a16="http://schemas.microsoft.com/office/drawing/2014/main" val="216650441"/>
                    </a:ext>
                  </a:extLst>
                </a:gridCol>
                <a:gridCol w="404749">
                  <a:extLst>
                    <a:ext uri="{9D8B030D-6E8A-4147-A177-3AD203B41FA5}">
                      <a16:colId xmlns:a16="http://schemas.microsoft.com/office/drawing/2014/main" val="535579647"/>
                    </a:ext>
                  </a:extLst>
                </a:gridCol>
              </a:tblGrid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Name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Operator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Function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Example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Prc</a:t>
                      </a: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400" dirty="0"/>
                        <a:t>Parentheses</a:t>
                      </a:r>
                      <a:endParaRPr lang="en-US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()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Elevate precedence / grouping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(3 + 4) * 4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>
                          <a:latin typeface="Consolas" panose="020B0609020204030204" pitchFamily="49" charset="0"/>
                        </a:rPr>
                        <a:t>8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1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967673834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Exponentiation</a:t>
                      </a:r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**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Raise a number to an exponent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3 ** 2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9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2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4159387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Negative / Positive</a:t>
                      </a:r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-, +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Designate sign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-(5)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-5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3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80847574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400" dirty="0"/>
                        <a:t>Multiply / Divide / Modulus</a:t>
                      </a:r>
                      <a:endParaRPr lang="en-US" sz="1400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*, /, %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Multiply or divide numbers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7 / 2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3.5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4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09547736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Divide-with-Floor</a:t>
                      </a:r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//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Divide &amp; apply floor (int. divide)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Consolas" panose="020B0609020204030204" pitchFamily="49" charset="0"/>
                        </a:rPr>
                        <a:t>7 // </a:t>
                      </a:r>
                      <a:r>
                        <a:rPr lang="en-US" sz="1400" dirty="0">
                          <a:latin typeface="Consolas" panose="020B0609020204030204" pitchFamily="49" charset="0"/>
                        </a:rPr>
                        <a:t>2</a:t>
                      </a:r>
                      <a:endParaRPr lang="en-US" sz="14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3</a:t>
                      </a:r>
                      <a:endParaRPr lang="en-US" sz="14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4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84667481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400" dirty="0"/>
                        <a:t>Matrix Multiply*</a:t>
                      </a:r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@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Multiply matrices (dot-product)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*LATER! </a:t>
                      </a:r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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-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4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72905572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r>
                        <a:rPr lang="en-US" sz="1400" dirty="0"/>
                        <a:t>Addition / Subtraction</a:t>
                      </a:r>
                      <a:endParaRPr lang="en-US" sz="14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+, -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Add or subtract two numbers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3 – 3.5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-0.5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panose="020B0609020204030204" pitchFamily="49" charset="0"/>
                        </a:rPr>
                        <a:t>5</a:t>
                      </a:r>
                      <a:endParaRPr lang="en-US" sz="1400" dirty="0">
                        <a:latin typeface="Consolas" panose="020B0609020204030204" pitchFamily="49" charset="0"/>
                        <a:ea typeface="Cambria" panose="02040503050406030204" pitchFamily="18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504603656"/>
                  </a:ext>
                </a:extLst>
              </a:tr>
            </a:tbl>
          </a:graphicData>
        </a:graphic>
      </p:graphicFrame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461CF29-1757-4B61-8D10-9B153AC7AF69}"/>
              </a:ext>
            </a:extLst>
          </p:cNvPr>
          <p:cNvSpPr txBox="1">
            <a:spLocks/>
          </p:cNvSpPr>
          <p:nvPr/>
        </p:nvSpPr>
        <p:spPr bwMode="auto">
          <a:xfrm>
            <a:off x="289956" y="4336554"/>
            <a:ext cx="8434943" cy="43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sz="1800" dirty="0"/>
              <a:t>In addition, Python has </a:t>
            </a:r>
            <a:r>
              <a:rPr lang="en-US" sz="1800" dirty="0">
                <a:solidFill>
                  <a:srgbClr val="FFC000"/>
                </a:solidFill>
              </a:rPr>
              <a:t>string concatenation </a:t>
            </a:r>
            <a:r>
              <a:rPr lang="en-US" sz="1800" dirty="0"/>
              <a:t>(+) and </a:t>
            </a:r>
            <a:r>
              <a:rPr lang="en-US" sz="1800" dirty="0">
                <a:solidFill>
                  <a:srgbClr val="FFC000"/>
                </a:solidFill>
              </a:rPr>
              <a:t>compound assignment </a:t>
            </a:r>
            <a:r>
              <a:rPr lang="en-US" sz="1800" dirty="0"/>
              <a:t>(+=). </a:t>
            </a:r>
          </a:p>
        </p:txBody>
      </p:sp>
    </p:spTree>
    <p:extLst>
      <p:ext uri="{BB962C8B-B14F-4D97-AF65-F5344CB8AC3E}">
        <p14:creationId xmlns:p14="http://schemas.microsoft.com/office/powerpoint/2010/main" val="1916902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226789-0793-469A-85F7-64250AD17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16522"/>
            <a:ext cx="8564088" cy="551357"/>
          </a:xfrm>
        </p:spPr>
        <p:txBody>
          <a:bodyPr/>
          <a:lstStyle/>
          <a:p>
            <a:r>
              <a:rPr lang="en-US" dirty="0"/>
              <a:t>Simple Input &amp;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898B5-BF84-4704-B75B-F6EBB905F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EEDAD-BEAD-4C4F-B4C9-193B82002A3A}"/>
              </a:ext>
            </a:extLst>
          </p:cNvPr>
          <p:cNvSpPr txBox="1"/>
          <p:nvPr/>
        </p:nvSpPr>
        <p:spPr>
          <a:xfrm>
            <a:off x="2313149" y="1619721"/>
            <a:ext cx="4645782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"What 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kindah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cheezbrgr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 u 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wantz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?"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sammich = input()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"How 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maniez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?"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end='')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count = int(input())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Okees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,"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count, sammich,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cheezbrgrz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!!!"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__name__ ==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"__main__"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main()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# Call main function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223F82-830F-EBBF-7882-7E109F60F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3580" y="968620"/>
            <a:ext cx="5496840" cy="4827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Here’s a simple IO example in a Python function.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21417-4B4E-A34D-ABAD-86DA5CE0DE0F}"/>
              </a:ext>
            </a:extLst>
          </p:cNvPr>
          <p:cNvSpPr txBox="1"/>
          <p:nvPr/>
        </p:nvSpPr>
        <p:spPr>
          <a:xfrm>
            <a:off x="2064734" y="3617679"/>
            <a:ext cx="4894197" cy="8309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What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kindah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cheezbrgr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u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wantz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?</a:t>
            </a:r>
          </a:p>
          <a:p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BIG HONKIN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How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manies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?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Okees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10 BIG HONKIN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cheezbrgrz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!!!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91978-2A66-A232-207C-4EDAC8A7837C}"/>
              </a:ext>
            </a:extLst>
          </p:cNvPr>
          <p:cNvSpPr txBox="1"/>
          <p:nvPr/>
        </p:nvSpPr>
        <p:spPr>
          <a:xfrm>
            <a:off x="3241270" y="3982955"/>
            <a:ext cx="4881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10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B9B571-B28A-4292-7F13-B397C3206984}"/>
              </a:ext>
            </a:extLst>
          </p:cNvPr>
          <p:cNvCxnSpPr>
            <a:cxnSpLocks/>
          </p:cNvCxnSpPr>
          <p:nvPr/>
        </p:nvCxnSpPr>
        <p:spPr>
          <a:xfrm>
            <a:off x="4173200" y="2126537"/>
            <a:ext cx="2157642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54BBA1-7924-418C-38AA-7061A595B6B7}"/>
              </a:ext>
            </a:extLst>
          </p:cNvPr>
          <p:cNvSpPr txBox="1"/>
          <p:nvPr/>
        </p:nvSpPr>
        <p:spPr>
          <a:xfrm>
            <a:off x="5994686" y="2002894"/>
            <a:ext cx="934905" cy="276999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Read string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6E61087-36B3-817B-F5AF-DAE8C789E409}"/>
              </a:ext>
            </a:extLst>
          </p:cNvPr>
          <p:cNvCxnSpPr>
            <a:cxnSpLocks/>
          </p:cNvCxnSpPr>
          <p:nvPr/>
        </p:nvCxnSpPr>
        <p:spPr>
          <a:xfrm>
            <a:off x="4435424" y="2492856"/>
            <a:ext cx="1608162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90D8D7-109F-CED5-AA5A-E24364E0398D}"/>
              </a:ext>
            </a:extLst>
          </p:cNvPr>
          <p:cNvSpPr txBox="1"/>
          <p:nvPr/>
        </p:nvSpPr>
        <p:spPr>
          <a:xfrm>
            <a:off x="5035341" y="2307827"/>
            <a:ext cx="1878892" cy="276999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Read string, convert to int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14C507E9-7440-636B-135A-72AAC2FDD4F4}"/>
              </a:ext>
            </a:extLst>
          </p:cNvPr>
          <p:cNvSpPr txBox="1">
            <a:spLocks/>
          </p:cNvSpPr>
          <p:nvPr/>
        </p:nvSpPr>
        <p:spPr bwMode="auto">
          <a:xfrm>
            <a:off x="1069596" y="4447112"/>
            <a:ext cx="7210338" cy="48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Wingdings" charset="2"/>
              <a:buNone/>
            </a:pPr>
            <a:r>
              <a:rPr lang="en-US" dirty="0"/>
              <a:t>The </a:t>
            </a:r>
            <a:r>
              <a:rPr lang="en-US" sz="1800" dirty="0">
                <a:solidFill>
                  <a:srgbClr val="00FF00"/>
                </a:solidFill>
                <a:latin typeface="Consolas" panose="020B0609020204030204" pitchFamily="49" charset="0"/>
              </a:rPr>
              <a:t>input()</a:t>
            </a:r>
            <a:r>
              <a:rPr lang="en-US" dirty="0"/>
              <a:t> function reads the entire input – not just one “part”!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02066B-1974-B52A-A072-C1E222E77B7B}"/>
              </a:ext>
            </a:extLst>
          </p:cNvPr>
          <p:cNvSpPr txBox="1"/>
          <p:nvPr/>
        </p:nvSpPr>
        <p:spPr>
          <a:xfrm>
            <a:off x="2064734" y="1619240"/>
            <a:ext cx="248415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36000" rIns="3600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  <a:tabLst>
                <a:tab pos="571500" algn="l"/>
              </a:tabLst>
            </a:pPr>
            <a:r>
              <a:rPr lang="en-US" sz="1200" baseline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01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baseline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02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baseline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03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baseline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04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05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baseline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06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08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09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10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CC44B-DAE0-2284-33FC-A6F62476ACEE}"/>
              </a:ext>
            </a:extLst>
          </p:cNvPr>
          <p:cNvSpPr txBox="1"/>
          <p:nvPr/>
        </p:nvSpPr>
        <p:spPr>
          <a:xfrm>
            <a:off x="2064734" y="1364249"/>
            <a:ext cx="4894196" cy="253918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cheezbrgr.py</a:t>
            </a:r>
          </a:p>
        </p:txBody>
      </p:sp>
    </p:spTree>
    <p:extLst>
      <p:ext uri="{BB962C8B-B14F-4D97-AF65-F5344CB8AC3E}">
        <p14:creationId xmlns:p14="http://schemas.microsoft.com/office/powerpoint/2010/main" val="265216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7" grpId="0" animBg="1"/>
      <p:bldP spid="20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D27C81-0F78-4773-928A-BE663A58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764866"/>
            <a:ext cx="8564088" cy="4948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For performance, source is often compiled directly into machine code: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929B7-CCFC-4041-A0D0-2D9E4D26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655317"/>
            <a:ext cx="8496235" cy="837009"/>
          </a:xfrm>
        </p:spPr>
        <p:txBody>
          <a:bodyPr/>
          <a:lstStyle/>
          <a:p>
            <a:pPr algn="ctr"/>
            <a:r>
              <a:rPr lang="en-US" dirty="0"/>
              <a:t>Assembly &amp; Systems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950BE-643B-4E4A-9DDC-1A0F5C3E7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DD489C-CD35-4954-AA38-3605EAB10E4C}"/>
              </a:ext>
            </a:extLst>
          </p:cNvPr>
          <p:cNvGrpSpPr/>
          <p:nvPr/>
        </p:nvGrpSpPr>
        <p:grpSpPr>
          <a:xfrm>
            <a:off x="5160845" y="2525530"/>
            <a:ext cx="1162691" cy="1658524"/>
            <a:chOff x="1783136" y="2638697"/>
            <a:chExt cx="2384013" cy="289298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5EFFC9-61CA-48C5-ADB4-09B204256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6199" y="2638697"/>
              <a:ext cx="2370950" cy="254425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D57802-3D26-4E4A-85EF-E0EA0AF801C4}"/>
                </a:ext>
              </a:extLst>
            </p:cNvPr>
            <p:cNvSpPr txBox="1"/>
            <p:nvPr/>
          </p:nvSpPr>
          <p:spPr>
            <a:xfrm>
              <a:off x="1783136" y="2707398"/>
              <a:ext cx="2266349" cy="644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Ye </a:t>
              </a:r>
              <a:r>
                <a:rPr lang="en-US" sz="900" dirty="0" err="1">
                  <a:latin typeface="Adobe Devanagari" panose="02040503050201020203" pitchFamily="18" charset="0"/>
                  <a:cs typeface="Adobe Devanagari" panose="02040503050201020203" pitchFamily="18" charset="0"/>
                </a:rPr>
                <a:t>Olde</a:t>
              </a:r>
              <a:b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9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Machine Code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3B3149-DB51-4269-8C9B-DB8DD0A9FEC2}"/>
                </a:ext>
              </a:extLst>
            </p:cNvPr>
            <p:cNvSpPr txBox="1"/>
            <p:nvPr/>
          </p:nvSpPr>
          <p:spPr>
            <a:xfrm>
              <a:off x="1783136" y="3250032"/>
              <a:ext cx="2384013" cy="228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 01001011010010</a:t>
              </a:r>
            </a:p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11011101010101</a:t>
              </a:r>
              <a:b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0101000111000</a:t>
              </a:r>
            </a:p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0000111101010</a:t>
              </a:r>
            </a:p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1110111010101</a:t>
              </a:r>
            </a:p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0101000101011</a:t>
              </a:r>
            </a:p>
            <a:p>
              <a:r>
                <a:rPr lang="en-US" sz="9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0000111010110</a:t>
              </a:r>
            </a:p>
            <a:p>
              <a:endParaRPr lang="en-US" sz="1600" i="1" dirty="0">
                <a:latin typeface="Adobe Devanagari" panose="02040503050201020203" pitchFamily="18" charset="0"/>
                <a:cs typeface="Adobe Devanagari" panose="02040503050201020203" pitchFamily="18" charset="0"/>
              </a:endParaRP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38C6BE3E-E29F-4EAF-8F77-2DCE0EF260DC}"/>
              </a:ext>
            </a:extLst>
          </p:cNvPr>
          <p:cNvSpPr/>
          <p:nvPr/>
        </p:nvSpPr>
        <p:spPr>
          <a:xfrm>
            <a:off x="6537429" y="3063493"/>
            <a:ext cx="313508" cy="313509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7E92DFD-C34A-4290-8CA0-9A2D86867E20}"/>
              </a:ext>
            </a:extLst>
          </p:cNvPr>
          <p:cNvSpPr/>
          <p:nvPr/>
        </p:nvSpPr>
        <p:spPr>
          <a:xfrm>
            <a:off x="4519436" y="3080180"/>
            <a:ext cx="313508" cy="313509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D1810D-2596-4E3E-9B27-BA9045F34A62}"/>
              </a:ext>
            </a:extLst>
          </p:cNvPr>
          <p:cNvGrpSpPr/>
          <p:nvPr/>
        </p:nvGrpSpPr>
        <p:grpSpPr>
          <a:xfrm>
            <a:off x="2860387" y="2530335"/>
            <a:ext cx="1331148" cy="1458602"/>
            <a:chOff x="5347572" y="3556258"/>
            <a:chExt cx="1331148" cy="15314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3118BB-75ED-4EF8-80E1-98BCF063FF0C}"/>
                </a:ext>
              </a:extLst>
            </p:cNvPr>
            <p:cNvSpPr txBox="1"/>
            <p:nvPr/>
          </p:nvSpPr>
          <p:spPr>
            <a:xfrm>
              <a:off x="5347572" y="3556258"/>
              <a:ext cx="1331148" cy="153149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1"/>
              </a:solidFill>
            </a:ln>
          </p:spPr>
          <p:txBody>
            <a:bodyPr wrap="square" lIns="73152" tIns="0" rIns="73152" bIns="0" rtlCol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dirty="0">
                  <a:solidFill>
                    <a:schemeClr val="bg1"/>
                  </a:solidFill>
                  <a:cs typeface="Arial" panose="020B0604020202020204" pitchFamily="34" charset="0"/>
                </a:rPr>
                <a:t>Compiler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8C6E228-2371-478D-ADC4-32B467780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5347572" y="3778749"/>
              <a:ext cx="1331148" cy="1309004"/>
            </a:xfrm>
            <a:prstGeom prst="rect">
              <a:avLst/>
            </a:prstGeom>
          </p:spPr>
        </p:pic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4C6E6F-796A-4352-AFF9-B2D291C7D7D5}"/>
              </a:ext>
            </a:extLst>
          </p:cNvPr>
          <p:cNvSpPr/>
          <p:nvPr/>
        </p:nvSpPr>
        <p:spPr>
          <a:xfrm>
            <a:off x="2249202" y="3102878"/>
            <a:ext cx="313508" cy="313509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72982FD-6CDF-48B7-8039-01200D5674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1627" y="2372106"/>
            <a:ext cx="1729658" cy="172965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5C8C748-4181-4198-992A-674D388ABF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154" y="2515020"/>
            <a:ext cx="1407249" cy="15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7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DE7312-6D56-491C-A717-56CD49CF3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630062"/>
            <a:ext cx="8564088" cy="5368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 managed languages, the byte code and VM allow for cross-platform use: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4F43E6-E991-4CE2-84C9-71621DBA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88447"/>
            <a:ext cx="8564088" cy="837009"/>
          </a:xfrm>
        </p:spPr>
        <p:txBody>
          <a:bodyPr/>
          <a:lstStyle/>
          <a:p>
            <a:pPr algn="ctr"/>
            <a:r>
              <a:rPr lang="en-US" dirty="0"/>
              <a:t>Managed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32328-796A-42EC-834C-4B20A0DB7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B4B25F-72F9-4BF5-A384-583D4ADFA7A1}"/>
              </a:ext>
            </a:extLst>
          </p:cNvPr>
          <p:cNvGrpSpPr>
            <a:grpSpLocks noChangeAspect="1"/>
          </p:cNvGrpSpPr>
          <p:nvPr/>
        </p:nvGrpSpPr>
        <p:grpSpPr>
          <a:xfrm>
            <a:off x="3482803" y="2522884"/>
            <a:ext cx="894410" cy="980048"/>
            <a:chOff x="1743866" y="2638697"/>
            <a:chExt cx="2729419" cy="254425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ABECB07-FA75-48FE-BC8F-C9DD1A7D0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6199" y="2638697"/>
              <a:ext cx="2370950" cy="254425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0FF652-19CA-4A35-9957-0DDC3B67F83B}"/>
                </a:ext>
              </a:extLst>
            </p:cNvPr>
            <p:cNvSpPr txBox="1"/>
            <p:nvPr/>
          </p:nvSpPr>
          <p:spPr>
            <a:xfrm>
              <a:off x="1756394" y="2638697"/>
              <a:ext cx="2266348" cy="71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Ye </a:t>
              </a:r>
              <a:r>
                <a:rPr lang="en-US" sz="600" dirty="0" err="1">
                  <a:latin typeface="Adobe Devanagari" panose="02040503050201020203" pitchFamily="18" charset="0"/>
                  <a:cs typeface="Adobe Devanagari" panose="02040503050201020203" pitchFamily="18" charset="0"/>
                </a:rPr>
                <a:t>Olde</a:t>
              </a:r>
              <a:b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Byte Code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E107B7-57A4-4951-8A56-2341E83257C8}"/>
                </a:ext>
              </a:extLst>
            </p:cNvPr>
            <p:cNvSpPr txBox="1"/>
            <p:nvPr/>
          </p:nvSpPr>
          <p:spPr>
            <a:xfrm>
              <a:off x="1743866" y="3250033"/>
              <a:ext cx="2729419" cy="167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01001011010010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11011101010101</a:t>
              </a:r>
              <a:b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0101000111000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0000111101010</a:t>
              </a:r>
              <a:b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1110111010101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0101000101011</a:t>
              </a: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7FC95DE0-775F-4B9C-800A-310EC20CB4E4}"/>
              </a:ext>
            </a:extLst>
          </p:cNvPr>
          <p:cNvSpPr>
            <a:spLocks noChangeAspect="1"/>
          </p:cNvSpPr>
          <p:nvPr/>
        </p:nvSpPr>
        <p:spPr>
          <a:xfrm>
            <a:off x="4400343" y="2872098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8D52F0-EE06-4CDB-A9AB-07E929520833}"/>
              </a:ext>
            </a:extLst>
          </p:cNvPr>
          <p:cNvGrpSpPr/>
          <p:nvPr/>
        </p:nvGrpSpPr>
        <p:grpSpPr>
          <a:xfrm>
            <a:off x="4785653" y="2525300"/>
            <a:ext cx="894410" cy="980048"/>
            <a:chOff x="6297403" y="3330655"/>
            <a:chExt cx="894410" cy="9800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32B8B5-9A25-464A-99FE-2859B8D182B4}"/>
                </a:ext>
              </a:extLst>
            </p:cNvPr>
            <p:cNvSpPr txBox="1"/>
            <p:nvPr/>
          </p:nvSpPr>
          <p:spPr>
            <a:xfrm>
              <a:off x="6297403" y="3330655"/>
              <a:ext cx="894410" cy="980048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1"/>
              </a:solidFill>
            </a:ln>
          </p:spPr>
          <p:txBody>
            <a:bodyPr wrap="square" lIns="73152" tIns="0" rIns="73152" bIns="0" rtlCol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VM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7E1391B-CB9A-4D43-817B-E71DE86C3CB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7268" y="3449991"/>
              <a:ext cx="837670" cy="837670"/>
            </a:xfrm>
            <a:prstGeom prst="rect">
              <a:avLst/>
            </a:prstGeom>
          </p:spPr>
        </p:pic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9237703-BC61-419A-ADDC-47D8D3E542DC}"/>
              </a:ext>
            </a:extLst>
          </p:cNvPr>
          <p:cNvSpPr>
            <a:spLocks noChangeAspect="1"/>
          </p:cNvSpPr>
          <p:nvPr/>
        </p:nvSpPr>
        <p:spPr>
          <a:xfrm>
            <a:off x="3161574" y="2872098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BCF778-71E4-4C57-9CCA-F59A6FAE4407}"/>
              </a:ext>
            </a:extLst>
          </p:cNvPr>
          <p:cNvGrpSpPr>
            <a:grpSpLocks noChangeAspect="1"/>
          </p:cNvGrpSpPr>
          <p:nvPr/>
        </p:nvGrpSpPr>
        <p:grpSpPr>
          <a:xfrm>
            <a:off x="2088503" y="2522884"/>
            <a:ext cx="894410" cy="980048"/>
            <a:chOff x="5347572" y="3556259"/>
            <a:chExt cx="1331148" cy="15314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520896-61AB-4000-9FC1-087269199E96}"/>
                </a:ext>
              </a:extLst>
            </p:cNvPr>
            <p:cNvSpPr txBox="1"/>
            <p:nvPr/>
          </p:nvSpPr>
          <p:spPr>
            <a:xfrm>
              <a:off x="5347572" y="3556259"/>
              <a:ext cx="1331148" cy="153149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1"/>
              </a:solidFill>
            </a:ln>
          </p:spPr>
          <p:txBody>
            <a:bodyPr wrap="square" lIns="73152" tIns="0" rIns="73152" bIns="0" rtlCol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Compiler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4B5069D-66E6-41F7-89C7-59BA5C5D0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5347572" y="3778748"/>
              <a:ext cx="1331148" cy="1309005"/>
            </a:xfrm>
            <a:prstGeom prst="rect">
              <a:avLst/>
            </a:prstGeom>
          </p:spPr>
        </p:pic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8301E9F-45FC-403A-A213-6FA3C88F7256}"/>
              </a:ext>
            </a:extLst>
          </p:cNvPr>
          <p:cNvSpPr>
            <a:spLocks noChangeAspect="1"/>
          </p:cNvSpPr>
          <p:nvPr/>
        </p:nvSpPr>
        <p:spPr>
          <a:xfrm>
            <a:off x="1689978" y="2872098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043090-332A-4B12-86DF-872BCE0EE733}"/>
              </a:ext>
            </a:extLst>
          </p:cNvPr>
          <p:cNvGrpSpPr>
            <a:grpSpLocks noChangeAspect="1"/>
          </p:cNvGrpSpPr>
          <p:nvPr/>
        </p:nvGrpSpPr>
        <p:grpSpPr>
          <a:xfrm>
            <a:off x="528280" y="2522884"/>
            <a:ext cx="1114377" cy="1114377"/>
            <a:chOff x="2087473" y="3429229"/>
            <a:chExt cx="1658523" cy="1658523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BE8A3B7E-A4E0-4CCF-98A6-77DF1E32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87473" y="3429229"/>
              <a:ext cx="1658523" cy="165852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2CAEF1-66DD-4BD2-9772-278470CACCDB}"/>
                </a:ext>
              </a:extLst>
            </p:cNvPr>
            <p:cNvSpPr txBox="1"/>
            <p:nvPr/>
          </p:nvSpPr>
          <p:spPr>
            <a:xfrm>
              <a:off x="2336450" y="3610432"/>
              <a:ext cx="992777" cy="412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Java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D4E90C3-7760-4A55-B74B-405B3AEBBA73}"/>
              </a:ext>
            </a:extLst>
          </p:cNvPr>
          <p:cNvSpPr>
            <a:spLocks noChangeAspect="1"/>
          </p:cNvSpPr>
          <p:nvPr/>
        </p:nvSpPr>
        <p:spPr>
          <a:xfrm>
            <a:off x="5868985" y="2872098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1C28117-F87B-468B-A2E4-DFF1AA23CD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53049" y="2360749"/>
            <a:ext cx="1274979" cy="127497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BA4658-5447-481A-9825-B945C53CFAB2}"/>
              </a:ext>
            </a:extLst>
          </p:cNvPr>
          <p:cNvGrpSpPr>
            <a:grpSpLocks noChangeAspect="1"/>
          </p:cNvGrpSpPr>
          <p:nvPr/>
        </p:nvGrpSpPr>
        <p:grpSpPr>
          <a:xfrm>
            <a:off x="6154967" y="2522883"/>
            <a:ext cx="894409" cy="980048"/>
            <a:chOff x="1653085" y="2638697"/>
            <a:chExt cx="2729417" cy="25442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5ED9DF6-4313-4058-9F34-B04524B28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6199" y="2638697"/>
              <a:ext cx="2370950" cy="25442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DAB9FD-9456-4D0D-8EAF-58944314756F}"/>
                </a:ext>
              </a:extLst>
            </p:cNvPr>
            <p:cNvSpPr txBox="1"/>
            <p:nvPr/>
          </p:nvSpPr>
          <p:spPr>
            <a:xfrm>
              <a:off x="1756394" y="2638697"/>
              <a:ext cx="2266348" cy="71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Ye </a:t>
              </a:r>
              <a:r>
                <a:rPr lang="en-US" sz="600" dirty="0" err="1">
                  <a:latin typeface="Adobe Devanagari" panose="02040503050201020203" pitchFamily="18" charset="0"/>
                  <a:cs typeface="Adobe Devanagari" panose="02040503050201020203" pitchFamily="18" charset="0"/>
                </a:rPr>
                <a:t>Olde</a:t>
              </a:r>
              <a:b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Machine Code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2DBFAC-BA42-40F3-8700-74F8F0AFB55D}"/>
                </a:ext>
              </a:extLst>
            </p:cNvPr>
            <p:cNvSpPr txBox="1"/>
            <p:nvPr/>
          </p:nvSpPr>
          <p:spPr>
            <a:xfrm>
              <a:off x="1653085" y="3250033"/>
              <a:ext cx="2729417" cy="167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  01001011010010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11011101010101</a:t>
              </a:r>
              <a:b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0101000111000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0000111101010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1110111010101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0101000101011</a:t>
              </a:r>
            </a:p>
          </p:txBody>
        </p:sp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4AF2726-B60A-42A8-8A95-23F18865D1A1}"/>
              </a:ext>
            </a:extLst>
          </p:cNvPr>
          <p:cNvSpPr>
            <a:spLocks noChangeAspect="1"/>
          </p:cNvSpPr>
          <p:nvPr/>
        </p:nvSpPr>
        <p:spPr>
          <a:xfrm>
            <a:off x="7096756" y="2869422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FCDFF4F5-C487-4A78-81D9-640067B5D5EA}"/>
              </a:ext>
            </a:extLst>
          </p:cNvPr>
          <p:cNvSpPr/>
          <p:nvPr/>
        </p:nvSpPr>
        <p:spPr>
          <a:xfrm rot="16200000">
            <a:off x="6004922" y="1526324"/>
            <a:ext cx="412944" cy="4631749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A7D47F40-1AC7-4AB0-B64F-C57DE1D7E930}"/>
              </a:ext>
            </a:extLst>
          </p:cNvPr>
          <p:cNvSpPr/>
          <p:nvPr/>
        </p:nvSpPr>
        <p:spPr>
          <a:xfrm rot="16200000">
            <a:off x="1948278" y="2209103"/>
            <a:ext cx="412944" cy="3252939"/>
          </a:xfrm>
          <a:prstGeom prst="leftBrace">
            <a:avLst/>
          </a:prstGeom>
          <a:ln w="254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ED812B-E70D-4A92-BC75-F454D40B1CF4}"/>
              </a:ext>
            </a:extLst>
          </p:cNvPr>
          <p:cNvSpPr txBox="1"/>
          <p:nvPr/>
        </p:nvSpPr>
        <p:spPr>
          <a:xfrm>
            <a:off x="1526207" y="4042045"/>
            <a:ext cx="125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One Time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39C9D0-DBC2-4F90-8860-B2287D76DD14}"/>
              </a:ext>
            </a:extLst>
          </p:cNvPr>
          <p:cNvSpPr txBox="1"/>
          <p:nvPr/>
        </p:nvSpPr>
        <p:spPr>
          <a:xfrm>
            <a:off x="5304863" y="4048671"/>
            <a:ext cx="181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Every Time</a:t>
            </a:r>
          </a:p>
        </p:txBody>
      </p:sp>
    </p:spTree>
    <p:extLst>
      <p:ext uri="{BB962C8B-B14F-4D97-AF65-F5344CB8AC3E}">
        <p14:creationId xmlns:p14="http://schemas.microsoft.com/office/powerpoint/2010/main" val="394157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7" grpId="0" animBg="1"/>
      <p:bldP spid="21" grpId="0" animBg="1"/>
      <p:bldP spid="27" grpId="0" animBg="1"/>
      <p:bldP spid="28" grpId="0" animBg="1"/>
      <p:bldP spid="29" grpId="0" animBg="1"/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2DCFF-BFAC-44CE-9182-8481D4671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04778"/>
            <a:ext cx="9144000" cy="48434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achieve flexibility – at the cost of performance – through </a:t>
            </a:r>
            <a:r>
              <a:rPr lang="en-US" b="1" dirty="0">
                <a:solidFill>
                  <a:srgbClr val="00CC00"/>
                </a:solidFill>
              </a:rPr>
              <a:t>interpretation</a:t>
            </a:r>
            <a:r>
              <a:rPr lang="en-US" dirty="0"/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4AC359-95B1-4AC8-8890-3CD84D6A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22797"/>
            <a:ext cx="8555870" cy="837009"/>
          </a:xfrm>
        </p:spPr>
        <p:txBody>
          <a:bodyPr/>
          <a:lstStyle/>
          <a:p>
            <a:pPr algn="ctr"/>
            <a:r>
              <a:rPr lang="en-US" dirty="0"/>
              <a:t>Scripting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121FD-2E9C-4AA3-82C0-504FC0FA0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992603A-7C35-4AF5-8E52-EDFBE9595859}"/>
              </a:ext>
            </a:extLst>
          </p:cNvPr>
          <p:cNvSpPr>
            <a:spLocks noChangeAspect="1"/>
          </p:cNvSpPr>
          <p:nvPr/>
        </p:nvSpPr>
        <p:spPr>
          <a:xfrm>
            <a:off x="3757615" y="2501042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511C9B-0737-453E-BADA-32F05EC73697}"/>
              </a:ext>
            </a:extLst>
          </p:cNvPr>
          <p:cNvGrpSpPr/>
          <p:nvPr/>
        </p:nvGrpSpPr>
        <p:grpSpPr>
          <a:xfrm>
            <a:off x="4142925" y="2154244"/>
            <a:ext cx="894410" cy="980048"/>
            <a:chOff x="6297403" y="3330655"/>
            <a:chExt cx="894410" cy="9800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0F7DA6-1870-4DE1-88B7-E3FCD0B475D2}"/>
                </a:ext>
              </a:extLst>
            </p:cNvPr>
            <p:cNvSpPr txBox="1"/>
            <p:nvPr/>
          </p:nvSpPr>
          <p:spPr>
            <a:xfrm>
              <a:off x="6297403" y="3330655"/>
              <a:ext cx="894410" cy="980048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1"/>
              </a:solidFill>
            </a:ln>
          </p:spPr>
          <p:txBody>
            <a:bodyPr wrap="square" lIns="73152" tIns="0" rIns="73152" bIns="0" rtlCol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VM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EBBCB8B-3561-41EE-A13B-B2BDDF03419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47268" y="3449991"/>
              <a:ext cx="837670" cy="837670"/>
            </a:xfrm>
            <a:prstGeom prst="rect">
              <a:avLst/>
            </a:prstGeom>
          </p:spPr>
        </p:pic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54B461B-B9B2-445B-BD2A-BB73C56A18D8}"/>
              </a:ext>
            </a:extLst>
          </p:cNvPr>
          <p:cNvSpPr>
            <a:spLocks noChangeAspect="1"/>
          </p:cNvSpPr>
          <p:nvPr/>
        </p:nvSpPr>
        <p:spPr>
          <a:xfrm>
            <a:off x="5226257" y="2501042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90A908F-44D1-48F4-BF9E-EDE540E09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0321" y="1989693"/>
            <a:ext cx="1274979" cy="127497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721D03D-22A5-46C1-8099-793325C2CDEF}"/>
              </a:ext>
            </a:extLst>
          </p:cNvPr>
          <p:cNvGrpSpPr>
            <a:grpSpLocks noChangeAspect="1"/>
          </p:cNvGrpSpPr>
          <p:nvPr/>
        </p:nvGrpSpPr>
        <p:grpSpPr>
          <a:xfrm>
            <a:off x="5506301" y="2151827"/>
            <a:ext cx="894409" cy="980048"/>
            <a:chOff x="1634964" y="2638697"/>
            <a:chExt cx="2729417" cy="2544254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34327982-2F01-4B3D-A13D-E455C4FD4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96199" y="2638697"/>
              <a:ext cx="2370950" cy="25442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4ED72E-4184-422F-AB8F-EF8620A6AB77}"/>
                </a:ext>
              </a:extLst>
            </p:cNvPr>
            <p:cNvSpPr txBox="1"/>
            <p:nvPr/>
          </p:nvSpPr>
          <p:spPr>
            <a:xfrm>
              <a:off x="1756394" y="2638697"/>
              <a:ext cx="2266348" cy="71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Ye </a:t>
              </a:r>
              <a:r>
                <a:rPr lang="en-US" sz="600" dirty="0" err="1">
                  <a:latin typeface="Adobe Devanagari" panose="02040503050201020203" pitchFamily="18" charset="0"/>
                  <a:cs typeface="Adobe Devanagari" panose="02040503050201020203" pitchFamily="18" charset="0"/>
                </a:rPr>
                <a:t>Olde</a:t>
              </a:r>
              <a:b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Machine Code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F0805A-68E7-4993-ABCE-C4BE30056AE2}"/>
                </a:ext>
              </a:extLst>
            </p:cNvPr>
            <p:cNvSpPr txBox="1"/>
            <p:nvPr/>
          </p:nvSpPr>
          <p:spPr>
            <a:xfrm>
              <a:off x="1634964" y="3250033"/>
              <a:ext cx="2729417" cy="167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  01001011010010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11011101010101</a:t>
              </a:r>
              <a:b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0101000111000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0000111101010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1110111010101</a:t>
              </a:r>
            </a:p>
            <a:p>
              <a:r>
                <a:rPr lang="en-US" sz="6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0101000101011</a:t>
              </a:r>
            </a:p>
          </p:txBody>
        </p:sp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7CF4C7A-CEAE-4548-A1B5-ED0F52CFF0BB}"/>
              </a:ext>
            </a:extLst>
          </p:cNvPr>
          <p:cNvSpPr>
            <a:spLocks noChangeAspect="1"/>
          </p:cNvSpPr>
          <p:nvPr/>
        </p:nvSpPr>
        <p:spPr>
          <a:xfrm>
            <a:off x="6454028" y="2498366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B0FD90E3-C8F9-4DF7-9A8E-4BAA96E8D0A8}"/>
              </a:ext>
            </a:extLst>
          </p:cNvPr>
          <p:cNvSpPr/>
          <p:nvPr/>
        </p:nvSpPr>
        <p:spPr>
          <a:xfrm rot="16200000">
            <a:off x="4297568" y="90640"/>
            <a:ext cx="412944" cy="6761006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1FEFAD-D46D-4CCE-A195-FF52D6F954DC}"/>
              </a:ext>
            </a:extLst>
          </p:cNvPr>
          <p:cNvSpPr txBox="1"/>
          <p:nvPr/>
        </p:nvSpPr>
        <p:spPr>
          <a:xfrm>
            <a:off x="1123536" y="3677615"/>
            <a:ext cx="676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Every Time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3F0FC0CA-C55C-4080-A5C7-099E9E7781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3537" y="2114556"/>
            <a:ext cx="980201" cy="1049333"/>
          </a:xfrm>
          <a:prstGeom prst="rect">
            <a:avLst/>
          </a:prstGeom>
        </p:spPr>
      </p:pic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59918C80-C3EE-446D-8E4C-4B0FDE29098E}"/>
              </a:ext>
            </a:extLst>
          </p:cNvPr>
          <p:cNvSpPr txBox="1">
            <a:spLocks/>
          </p:cNvSpPr>
          <p:nvPr/>
        </p:nvSpPr>
        <p:spPr bwMode="auto">
          <a:xfrm>
            <a:off x="-1" y="4318857"/>
            <a:ext cx="9144001" cy="41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Interpreters generally process code </a:t>
            </a:r>
            <a:r>
              <a:rPr lang="en-US" i="1" dirty="0">
                <a:solidFill>
                  <a:srgbClr val="FFC000"/>
                </a:solidFill>
              </a:rPr>
              <a:t>line-by-line</a:t>
            </a:r>
            <a:r>
              <a:rPr lang="en-US" dirty="0"/>
              <a:t>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8F00CB8-1030-4E02-B370-48A93510DE5A}"/>
              </a:ext>
            </a:extLst>
          </p:cNvPr>
          <p:cNvGrpSpPr/>
          <p:nvPr/>
        </p:nvGrpSpPr>
        <p:grpSpPr>
          <a:xfrm>
            <a:off x="2669011" y="2154058"/>
            <a:ext cx="894410" cy="980048"/>
            <a:chOff x="1918315" y="3412522"/>
            <a:chExt cx="894410" cy="98004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F0519A-CCCA-450E-8709-0A546398E478}"/>
                </a:ext>
              </a:extLst>
            </p:cNvPr>
            <p:cNvSpPr txBox="1"/>
            <p:nvPr/>
          </p:nvSpPr>
          <p:spPr>
            <a:xfrm>
              <a:off x="1918315" y="3412522"/>
              <a:ext cx="894410" cy="980048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bg1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Interpreter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D3FFB4D3-A873-4119-B72F-2F6798B6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47963" y="3633162"/>
              <a:ext cx="648364" cy="705573"/>
            </a:xfrm>
            <a:prstGeom prst="rect">
              <a:avLst/>
            </a:prstGeom>
          </p:spPr>
        </p:pic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1E293A84-502F-4C4D-90C2-2D8038046BAA}"/>
              </a:ext>
            </a:extLst>
          </p:cNvPr>
          <p:cNvSpPr>
            <a:spLocks noChangeAspect="1"/>
          </p:cNvSpPr>
          <p:nvPr/>
        </p:nvSpPr>
        <p:spPr>
          <a:xfrm>
            <a:off x="2280188" y="2498366"/>
            <a:ext cx="210649" cy="210650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32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7" grpId="0" animBg="1"/>
      <p:bldP spid="28" grpId="0" animBg="1"/>
      <p:bldP spid="31" grpId="0"/>
      <p:bldP spid="36" grpId="0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EB173-E8E4-424F-9261-B060BFDD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35" y="1537765"/>
            <a:ext cx="8233232" cy="322949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Python is a scripting language designed with simplicity as a core tenet.</a:t>
            </a:r>
          </a:p>
          <a:p>
            <a:pPr>
              <a:spcBef>
                <a:spcPts val="1200"/>
              </a:spcBef>
            </a:pPr>
            <a:r>
              <a:rPr lang="en-US" dirty="0"/>
              <a:t>Beautiful is better than ugly.</a:t>
            </a:r>
          </a:p>
          <a:p>
            <a:pPr>
              <a:spcBef>
                <a:spcPts val="1200"/>
              </a:spcBef>
            </a:pPr>
            <a:r>
              <a:rPr lang="en-US" dirty="0"/>
              <a:t>Explicit is better than implicit.</a:t>
            </a:r>
          </a:p>
          <a:p>
            <a:pPr>
              <a:spcBef>
                <a:spcPts val="1200"/>
              </a:spcBef>
            </a:pPr>
            <a:r>
              <a:rPr lang="en-US" dirty="0"/>
              <a:t>Simple is better than complex.</a:t>
            </a:r>
          </a:p>
          <a:p>
            <a:pPr>
              <a:spcBef>
                <a:spcPts val="1200"/>
              </a:spcBef>
            </a:pPr>
            <a:r>
              <a:rPr lang="en-US" dirty="0"/>
              <a:t>Complex is better than complicated.</a:t>
            </a:r>
          </a:p>
          <a:p>
            <a:pPr marL="0" indent="0">
              <a:spcBef>
                <a:spcPts val="1200"/>
              </a:spcBef>
              <a:buNone/>
            </a:pPr>
            <a:endParaRPr lang="en-US" i="1" dirty="0"/>
          </a:p>
          <a:p>
            <a:pPr marL="0" indent="0">
              <a:spcBef>
                <a:spcPts val="1200"/>
              </a:spcBef>
              <a:buNone/>
            </a:pPr>
            <a:r>
              <a:rPr lang="en-US" i="1" dirty="0"/>
              <a:t>From </a:t>
            </a:r>
            <a:r>
              <a:rPr lang="en-US" i="1" dirty="0">
                <a:hlinkClick r:id="rId3"/>
              </a:rPr>
              <a:t>The Zen of Python (PEP 20)</a:t>
            </a:r>
            <a:r>
              <a:rPr lang="en-US" i="1" dirty="0"/>
              <a:t> [See also: </a:t>
            </a:r>
            <a:r>
              <a:rPr lang="en-US" i="1" dirty="0">
                <a:hlinkClick r:id="rId4"/>
              </a:rPr>
              <a:t>Pythonic</a:t>
            </a:r>
            <a:r>
              <a:rPr lang="en-US" i="1" dirty="0"/>
              <a:t>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5D3CB-FB97-44DC-B532-300FE509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35" y="700756"/>
            <a:ext cx="8126330" cy="837009"/>
          </a:xfrm>
        </p:spPr>
        <p:txBody>
          <a:bodyPr/>
          <a:lstStyle/>
          <a:p>
            <a:pPr algn="ctr"/>
            <a:r>
              <a:rPr lang="en-US" dirty="0"/>
              <a:t>What is Python?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F77AB-778A-4599-B0A2-FEDC90CE3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5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AE42D7-2C93-4758-9358-7D7416E1F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91" y="1330510"/>
            <a:ext cx="8905461" cy="44390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directly run lines of code through the console (interactive) interpreter: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D04CE8-13CB-435A-B726-8E1CBABAF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35439"/>
            <a:ext cx="8564088" cy="837009"/>
          </a:xfrm>
        </p:spPr>
        <p:txBody>
          <a:bodyPr/>
          <a:lstStyle/>
          <a:p>
            <a:pPr algn="ctr"/>
            <a:r>
              <a:rPr lang="en-US" dirty="0"/>
              <a:t>Interactive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B7D97-80ED-4B8C-813A-14CF6A69D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C2B1F-E081-4D22-A007-220F8AA524B4}"/>
              </a:ext>
            </a:extLst>
          </p:cNvPr>
          <p:cNvSpPr txBox="1"/>
          <p:nvPr/>
        </p:nvSpPr>
        <p:spPr>
          <a:xfrm>
            <a:off x="231913" y="1774875"/>
            <a:ext cx="8622131" cy="24929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 python3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Python 3.8.0 (default, Oct 28 2019, 16:14:01)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[GCC 8.3.0] on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linux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Type "help", "copyright", "credits" or "license" for more information.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print("Ride the snake!!!")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Ride the snake!!!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a = 40</a:t>
            </a:r>
          </a:p>
          <a:p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b = 2</a:t>
            </a:r>
          </a:p>
          <a:p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c = a + b</a:t>
            </a:r>
          </a:p>
          <a:p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c</a:t>
            </a:r>
          </a:p>
          <a:p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42</a:t>
            </a:r>
          </a:p>
          <a:p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&gt;&gt;&gt; exit()</a:t>
            </a:r>
          </a:p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4E145765-3487-4462-B784-A036F1C7C52B}"/>
              </a:ext>
            </a:extLst>
          </p:cNvPr>
          <p:cNvSpPr txBox="1">
            <a:spLocks/>
          </p:cNvSpPr>
          <p:nvPr/>
        </p:nvSpPr>
        <p:spPr bwMode="auto">
          <a:xfrm>
            <a:off x="90247" y="4332473"/>
            <a:ext cx="8905461" cy="44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Identifier rules are like other languages: letters, underscores, digits*</a:t>
            </a:r>
          </a:p>
          <a:p>
            <a:pPr marL="0" indent="0" algn="ctr" defTabSz="914400">
              <a:buFont typeface="Wingdings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391BA4-C7BB-4FB0-B69C-85CCBBBA8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050518"/>
            <a:ext cx="8564088" cy="44887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Python source files have little required structure – but there are guidelines.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E8815-8529-42A6-A1F4-AABAAEC79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94726"/>
            <a:ext cx="8564088" cy="659135"/>
          </a:xfrm>
        </p:spPr>
        <p:txBody>
          <a:bodyPr/>
          <a:lstStyle/>
          <a:p>
            <a:pPr algn="ctr"/>
            <a:r>
              <a:rPr lang="en-US" dirty="0"/>
              <a:t>Python Source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353BA-A121-437B-ADA9-2EE41F13A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B2C34-2021-4E86-B5DD-7909DD4FF422}"/>
              </a:ext>
            </a:extLst>
          </p:cNvPr>
          <p:cNvSpPr txBox="1"/>
          <p:nvPr/>
        </p:nvSpPr>
        <p:spPr>
          <a:xfrm>
            <a:off x="1161253" y="1842992"/>
            <a:ext cx="3443844" cy="8309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"Hello world!"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"Goodbye cruel world..."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fake_variable_name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D677CB-B9E3-40A0-9559-E439705A548B}"/>
              </a:ext>
            </a:extLst>
          </p:cNvPr>
          <p:cNvSpPr txBox="1"/>
          <p:nvPr/>
        </p:nvSpPr>
        <p:spPr>
          <a:xfrm>
            <a:off x="4791274" y="1848371"/>
            <a:ext cx="3443844" cy="8309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 python3 hello.py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Hello world!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Goodbye cruel world...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Traceback (most recent call last):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928C3-C6BF-451B-8DF9-3F3F46F5B831}"/>
              </a:ext>
            </a:extLst>
          </p:cNvPr>
          <p:cNvSpPr txBox="1"/>
          <p:nvPr/>
        </p:nvSpPr>
        <p:spPr>
          <a:xfrm>
            <a:off x="1161252" y="2759179"/>
            <a:ext cx="3443845" cy="138499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"Hello world!"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print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"Goodbye cruel world..."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404040"/>
                </a:solidFill>
                <a:latin typeface="Consolas" panose="020B0609020204030204" pitchFamily="49" charset="0"/>
              </a:rPr>
              <a:t>main()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__name__ ==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"__main__"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47D92-B84C-40D1-B30F-EEE53CC5B910}"/>
              </a:ext>
            </a:extLst>
          </p:cNvPr>
          <p:cNvSpPr txBox="1"/>
          <p:nvPr/>
        </p:nvSpPr>
        <p:spPr>
          <a:xfrm>
            <a:off x="4791274" y="2764027"/>
            <a:ext cx="3443844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 python3 hello.py</a:t>
            </a:r>
          </a:p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 </a:t>
            </a:r>
            <a:endParaRPr lang="en-US" sz="12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01FBE-A3C4-4451-A42F-E1F9B55C18E5}"/>
              </a:ext>
            </a:extLst>
          </p:cNvPr>
          <p:cNvSpPr txBox="1"/>
          <p:nvPr/>
        </p:nvSpPr>
        <p:spPr>
          <a:xfrm>
            <a:off x="4791274" y="3310911"/>
            <a:ext cx="3443844" cy="8309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 python3 hello.py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Hello world!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Goodbye cruel world...</a:t>
            </a:r>
          </a:p>
          <a:p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jjb@localhost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~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$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9191E5-C11D-47FC-B05F-F7CEC66B9D71}"/>
              </a:ext>
            </a:extLst>
          </p:cNvPr>
          <p:cNvSpPr/>
          <p:nvPr/>
        </p:nvSpPr>
        <p:spPr>
          <a:xfrm>
            <a:off x="6222815" y="2915513"/>
            <a:ext cx="6623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???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CEB0E-3A9A-9CEC-CF3F-5CEA3CA8D4D5}"/>
              </a:ext>
            </a:extLst>
          </p:cNvPr>
          <p:cNvSpPr txBox="1"/>
          <p:nvPr/>
        </p:nvSpPr>
        <p:spPr>
          <a:xfrm>
            <a:off x="912838" y="1842992"/>
            <a:ext cx="248415" cy="8309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36000" rIns="3600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  <a:tabLst>
                <a:tab pos="571500" algn="l"/>
              </a:tabLst>
            </a:pPr>
            <a:r>
              <a:rPr lang="en-US" sz="1200" baseline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01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baseline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02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baseline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03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baseline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0D6B8B-592A-1C2C-A524-0216927CAF40}"/>
              </a:ext>
            </a:extLst>
          </p:cNvPr>
          <p:cNvSpPr txBox="1"/>
          <p:nvPr/>
        </p:nvSpPr>
        <p:spPr>
          <a:xfrm>
            <a:off x="912837" y="2759179"/>
            <a:ext cx="248415" cy="138499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36000" rIns="3600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  <a:tabLst>
                <a:tab pos="571500" algn="l"/>
              </a:tabLst>
            </a:pPr>
            <a:r>
              <a:rPr lang="en-US" sz="1200" baseline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01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baseline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02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baseline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03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baseline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04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05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baseline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06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07</a:t>
            </a:r>
            <a:endParaRPr lang="en-US" sz="1200" baseline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3195452C-F6D3-0339-722A-3C8F7DBE9B89}"/>
              </a:ext>
            </a:extLst>
          </p:cNvPr>
          <p:cNvSpPr txBox="1">
            <a:spLocks/>
          </p:cNvSpPr>
          <p:nvPr/>
        </p:nvSpPr>
        <p:spPr bwMode="auto">
          <a:xfrm>
            <a:off x="288741" y="4331019"/>
            <a:ext cx="8564088" cy="44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A </a:t>
            </a:r>
            <a:r>
              <a:rPr lang="en-US" b="1" i="1" dirty="0" err="1">
                <a:solidFill>
                  <a:srgbClr val="FFC000"/>
                </a:solidFill>
              </a:rPr>
              <a:t>dunder</a:t>
            </a:r>
            <a:r>
              <a:rPr lang="en-US" dirty="0"/>
              <a:t> (</a:t>
            </a:r>
            <a:r>
              <a:rPr lang="en-US" b="1" dirty="0"/>
              <a:t>d</a:t>
            </a:r>
            <a:r>
              <a:rPr lang="en-US" dirty="0"/>
              <a:t>ouble-</a:t>
            </a:r>
            <a:r>
              <a:rPr lang="en-US" b="1" dirty="0"/>
              <a:t>under</a:t>
            </a:r>
            <a:r>
              <a:rPr lang="en-US" dirty="0"/>
              <a:t>score) is a variable with special meaning.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DC77EC0-2BBD-B0AF-ED27-5E2632C4A045}"/>
              </a:ext>
            </a:extLst>
          </p:cNvPr>
          <p:cNvSpPr/>
          <p:nvPr/>
        </p:nvSpPr>
        <p:spPr>
          <a:xfrm>
            <a:off x="1455580" y="3732842"/>
            <a:ext cx="774441" cy="18264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4175F8-4695-430C-9F5A-B4513892FB2E}"/>
              </a:ext>
            </a:extLst>
          </p:cNvPr>
          <p:cNvSpPr txBox="1"/>
          <p:nvPr/>
        </p:nvSpPr>
        <p:spPr>
          <a:xfrm>
            <a:off x="3284205" y="3422391"/>
            <a:ext cx="1241148" cy="257369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tIns="36000" bIns="36000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execution name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419278F-437D-436A-04A0-37C1C7AEC9A7}"/>
              </a:ext>
            </a:extLst>
          </p:cNvPr>
          <p:cNvCxnSpPr>
            <a:cxnSpLocks/>
            <a:stCxn id="11" idx="0"/>
            <a:endCxn id="16" idx="1"/>
          </p:cNvCxnSpPr>
          <p:nvPr/>
        </p:nvCxnSpPr>
        <p:spPr>
          <a:xfrm rot="5400000" flipH="1" flipV="1">
            <a:off x="2472620" y="2921257"/>
            <a:ext cx="181766" cy="1441404"/>
          </a:xfrm>
          <a:prstGeom prst="bentConnector2">
            <a:avLst/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1AFB317-2962-929E-5EBC-6176DF8CA2D4}"/>
              </a:ext>
            </a:extLst>
          </p:cNvPr>
          <p:cNvSpPr txBox="1"/>
          <p:nvPr/>
        </p:nvSpPr>
        <p:spPr>
          <a:xfrm>
            <a:off x="3284205" y="3956565"/>
            <a:ext cx="1241148" cy="257369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tIns="36000" bIns="36000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main script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D285D09-1CA0-5C3E-F1F3-5CF0D44F41C3}"/>
              </a:ext>
            </a:extLst>
          </p:cNvPr>
          <p:cNvCxnSpPr>
            <a:cxnSpLocks/>
            <a:stCxn id="24" idx="2"/>
            <a:endCxn id="21" idx="1"/>
          </p:cNvCxnSpPr>
          <p:nvPr/>
        </p:nvCxnSpPr>
        <p:spPr>
          <a:xfrm rot="16200000" flipH="1">
            <a:off x="3023264" y="3824308"/>
            <a:ext cx="169767" cy="352116"/>
          </a:xfrm>
          <a:prstGeom prst="bentConnector2">
            <a:avLst/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B3DC9C4-3719-A29C-9990-470543818343}"/>
              </a:ext>
            </a:extLst>
          </p:cNvPr>
          <p:cNvSpPr/>
          <p:nvPr/>
        </p:nvSpPr>
        <p:spPr>
          <a:xfrm>
            <a:off x="2501823" y="3732841"/>
            <a:ext cx="860531" cy="18264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7153EB-8DDB-4521-2E6F-CAA8F6782784}"/>
              </a:ext>
            </a:extLst>
          </p:cNvPr>
          <p:cNvSpPr txBox="1"/>
          <p:nvPr/>
        </p:nvSpPr>
        <p:spPr>
          <a:xfrm>
            <a:off x="912838" y="1589959"/>
            <a:ext cx="3692259" cy="253918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hello.py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9AA198-4785-A622-44E3-8D5857D6D115}"/>
              </a:ext>
            </a:extLst>
          </p:cNvPr>
          <p:cNvSpPr txBox="1"/>
          <p:nvPr/>
        </p:nvSpPr>
        <p:spPr>
          <a:xfrm>
            <a:off x="3493336" y="2312416"/>
            <a:ext cx="1032017" cy="257369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tIns="36000" bIns="36000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string literal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5ED6A98-19B7-44F9-597E-8BD72C9FF61E}"/>
              </a:ext>
            </a:extLst>
          </p:cNvPr>
          <p:cNvSpPr/>
          <p:nvPr/>
        </p:nvSpPr>
        <p:spPr>
          <a:xfrm>
            <a:off x="1758523" y="1895504"/>
            <a:ext cx="1175875" cy="18264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5F6E911-6634-D3C1-5F8F-2D82D7375024}"/>
              </a:ext>
            </a:extLst>
          </p:cNvPr>
          <p:cNvCxnSpPr>
            <a:cxnSpLocks/>
            <a:stCxn id="25" idx="3"/>
            <a:endCxn id="23" idx="0"/>
          </p:cNvCxnSpPr>
          <p:nvPr/>
        </p:nvCxnSpPr>
        <p:spPr>
          <a:xfrm>
            <a:off x="2934398" y="1986825"/>
            <a:ext cx="1074947" cy="325591"/>
          </a:xfrm>
          <a:prstGeom prst="bentConnector2">
            <a:avLst/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77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D9D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/>
      <p:bldP spid="11" grpId="0" animBg="1"/>
      <p:bldP spid="16" grpId="0" animBg="1"/>
      <p:bldP spid="21" grpId="0" animBg="1"/>
      <p:bldP spid="24" grpId="0" animBg="1"/>
      <p:bldP spid="20" grpId="0" animBg="1"/>
      <p:bldP spid="23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493D4C-5C80-47B9-9B59-1E1258F07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70" y="911136"/>
            <a:ext cx="4057650" cy="1607700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u="sng" dirty="0"/>
              <a:t>Python Style Guide (</a:t>
            </a:r>
            <a:r>
              <a:rPr lang="en-US" u="sng" dirty="0">
                <a:hlinkClick r:id="rId3"/>
              </a:rPr>
              <a:t>PEP 8</a:t>
            </a:r>
            <a:r>
              <a:rPr lang="en-US" u="sng" dirty="0"/>
              <a:t>):</a:t>
            </a:r>
          </a:p>
          <a:p>
            <a:pPr>
              <a:spcBef>
                <a:spcPts val="600"/>
              </a:spcBef>
            </a:pPr>
            <a:r>
              <a:rPr lang="en-US" dirty="0"/>
              <a:t>Match existing style</a:t>
            </a:r>
            <a:endParaRPr lang="en-US" dirty="0">
              <a:solidFill>
                <a:srgbClr val="FFC000"/>
              </a:solidFill>
            </a:endParaRPr>
          </a:p>
          <a:p>
            <a:pPr>
              <a:spcBef>
                <a:spcPts val="600"/>
              </a:spcBef>
            </a:pPr>
            <a:r>
              <a:rPr lang="en-US" dirty="0"/>
              <a:t>Avoid unnecessary space</a:t>
            </a:r>
          </a:p>
          <a:p>
            <a:pPr>
              <a:spcBef>
                <a:spcPts val="600"/>
              </a:spcBef>
            </a:pPr>
            <a:r>
              <a:rPr lang="en-US" dirty="0"/>
              <a:t>docstring, </a:t>
            </a:r>
            <a:r>
              <a:rPr lang="en-US" dirty="0" err="1"/>
              <a:t>dunders</a:t>
            </a:r>
            <a:r>
              <a:rPr lang="en-US" dirty="0"/>
              <a:t>, imports,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B3D06D-309A-4FE9-A5ED-82C6028ED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30212"/>
            <a:ext cx="8564088" cy="624246"/>
          </a:xfrm>
        </p:spPr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E49FE-AFD3-4323-A2CD-F4E763F83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0007158-A05B-4EC7-8CDD-23FEA2A0F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326596"/>
              </p:ext>
            </p:extLst>
          </p:nvPr>
        </p:nvGraphicFramePr>
        <p:xfrm>
          <a:off x="318280" y="2781656"/>
          <a:ext cx="3873500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746">
                  <a:extLst>
                    <a:ext uri="{9D8B030D-6E8A-4147-A177-3AD203B41FA5}">
                      <a16:colId xmlns:a16="http://schemas.microsoft.com/office/drawing/2014/main" val="1198481425"/>
                    </a:ext>
                  </a:extLst>
                </a:gridCol>
                <a:gridCol w="2385754">
                  <a:extLst>
                    <a:ext uri="{9D8B030D-6E8A-4147-A177-3AD203B41FA5}">
                      <a16:colId xmlns:a16="http://schemas.microsoft.com/office/drawing/2014/main" val="999027632"/>
                    </a:ext>
                  </a:extLst>
                </a:gridCol>
              </a:tblGrid>
              <a:tr h="25098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Identifier Type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390781"/>
                  </a:ext>
                </a:extLst>
              </a:tr>
              <a:tr h="250984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977714"/>
                  </a:ext>
                </a:extLst>
              </a:tr>
              <a:tr h="2509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Var, &amp;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Func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lower_</a:t>
                      </a:r>
                      <a:r>
                        <a:rPr lang="en-US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snake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_case</a:t>
                      </a: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103448"/>
                  </a:ext>
                </a:extLst>
              </a:tr>
              <a:tr h="250984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UpperCamelCase</a:t>
                      </a: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724832"/>
                  </a:ext>
                </a:extLst>
              </a:tr>
              <a:tr h="250984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Constants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UPPER_SNAKE_CASE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37119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CE7D9F8-3592-40AC-8303-FB15F5A32830}"/>
              </a:ext>
            </a:extLst>
          </p:cNvPr>
          <p:cNvSpPr txBox="1"/>
          <p:nvPr/>
        </p:nvSpPr>
        <p:spPr>
          <a:xfrm>
            <a:off x="4526770" y="999883"/>
            <a:ext cx="4298950" cy="364715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"""This is the sandwich module. As you might expect,</a:t>
            </a:r>
          </a:p>
          <a:p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This module makes a sandwich.</a:t>
            </a:r>
          </a:p>
          <a:p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"""</a:t>
            </a:r>
          </a:p>
          <a:p>
            <a:endParaRPr lang="en-US" sz="11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__author__ = "Earl of Sandwich"</a:t>
            </a:r>
            <a:endParaRPr lang="en-US" sz="11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lunchmeat.Spam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breadslice.Wheat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1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make_sandwich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(top, filling, bottom):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</a:rPr>
              <a:t># The __add__ operator is overloaded here.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top + filling + bottom</a:t>
            </a: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1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  <a:endParaRPr lang="en-US" sz="11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spammer = </a:t>
            </a:r>
            <a:r>
              <a:rPr lang="en-US" sz="1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make_sandwich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(Wheat(), Spam(), Wheat())</a:t>
            </a:r>
          </a:p>
          <a:p>
            <a:endParaRPr lang="en-US" sz="11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__name__ == 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</a:rPr>
              <a:t>"__main__"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main() </a:t>
            </a:r>
            <a:r>
              <a:rPr lang="en-US" sz="1100" dirty="0">
                <a:solidFill>
                  <a:schemeClr val="accent5"/>
                </a:solidFill>
                <a:latin typeface="Consolas" panose="020B0609020204030204" pitchFamily="49" charset="0"/>
              </a:rPr>
              <a:t># Call main function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6CA876B5-EAA9-38B3-15A7-A88B530567B7}"/>
              </a:ext>
            </a:extLst>
          </p:cNvPr>
          <p:cNvSpPr/>
          <p:nvPr/>
        </p:nvSpPr>
        <p:spPr>
          <a:xfrm rot="16200000">
            <a:off x="4702996" y="3022960"/>
            <a:ext cx="109332" cy="310982"/>
          </a:xfrm>
          <a:prstGeom prst="leftBracket">
            <a:avLst/>
          </a:prstGeom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95F2A-BEDA-5BCA-6F64-B519D45964BF}"/>
              </a:ext>
            </a:extLst>
          </p:cNvPr>
          <p:cNvSpPr txBox="1"/>
          <p:nvPr/>
        </p:nvSpPr>
        <p:spPr>
          <a:xfrm>
            <a:off x="7343159" y="3382078"/>
            <a:ext cx="1427327" cy="276999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four space indent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B841580-3513-DF2E-517A-BAD3F12F72BB}"/>
              </a:ext>
            </a:extLst>
          </p:cNvPr>
          <p:cNvCxnSpPr>
            <a:stCxn id="7" idx="1"/>
            <a:endCxn id="10" idx="0"/>
          </p:cNvCxnSpPr>
          <p:nvPr/>
        </p:nvCxnSpPr>
        <p:spPr>
          <a:xfrm rot="16200000" flipH="1">
            <a:off x="6332762" y="1658016"/>
            <a:ext cx="148961" cy="3299161"/>
          </a:xfrm>
          <a:prstGeom prst="bentConnector3">
            <a:avLst>
              <a:gd name="adj1" fmla="val 50000"/>
            </a:avLst>
          </a:prstGeom>
          <a:ln w="12700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012DFF-713C-CF2B-3405-69AEB5A02E63}"/>
              </a:ext>
            </a:extLst>
          </p:cNvPr>
          <p:cNvSpPr txBox="1"/>
          <p:nvPr/>
        </p:nvSpPr>
        <p:spPr>
          <a:xfrm>
            <a:off x="7343159" y="3956679"/>
            <a:ext cx="1427327" cy="276999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 braces!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4D557A7-3067-5566-78B0-032C5829BFBE}"/>
              </a:ext>
            </a:extLst>
          </p:cNvPr>
          <p:cNvSpPr txBox="1">
            <a:spLocks/>
          </p:cNvSpPr>
          <p:nvPr/>
        </p:nvSpPr>
        <p:spPr>
          <a:xfrm>
            <a:off x="0" y="4647995"/>
            <a:ext cx="9144000" cy="37032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Identifiers should be descriptive and meaningful! (I.e., not “a”, “b”…)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75EBD-446D-7AF5-85CD-191C048B8110}"/>
              </a:ext>
            </a:extLst>
          </p:cNvPr>
          <p:cNvSpPr txBox="1"/>
          <p:nvPr/>
        </p:nvSpPr>
        <p:spPr>
          <a:xfrm>
            <a:off x="4287276" y="999883"/>
            <a:ext cx="248415" cy="364715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36000" rIns="3600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  <a:tabLst>
                <a:tab pos="571500" algn="l"/>
              </a:tabLst>
            </a:pPr>
            <a:r>
              <a:rPr lang="en-US" sz="1100" baseline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01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100" baseline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02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100" baseline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03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100" baseline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04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</a:rPr>
              <a:t>05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100" baseline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06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</a:rPr>
              <a:t>08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</a:rPr>
              <a:t>09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</a:rPr>
              <a:t>10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</a:rPr>
              <a:t>11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</a:rPr>
              <a:t>12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</a:rPr>
              <a:t>13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</a:rPr>
              <a:t>14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</a:rPr>
              <a:t>15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</a:rPr>
              <a:t>16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</a:rPr>
              <a:t>17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</a:rPr>
              <a:t>18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</a:rPr>
              <a:t>19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</a:rPr>
              <a:t>20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</a:rPr>
              <a:t>21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22174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 animBg="1"/>
      <p:bldP spid="10" grpId="0" animBg="1"/>
      <p:bldP spid="20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3F2A0D-F7A8-4EBD-9ADD-576C3ABF2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300" y="1200405"/>
            <a:ext cx="6096000" cy="1553128"/>
          </a:xfrm>
        </p:spPr>
        <p:txBody>
          <a:bodyPr/>
          <a:lstStyle/>
          <a:p>
            <a:pPr marL="0" indent="0" defTabSz="914400">
              <a:lnSpc>
                <a:spcPct val="120000"/>
              </a:lnSpc>
              <a:spcBef>
                <a:spcPts val="0"/>
              </a:spcBef>
              <a:buFont typeface="Wingdings" charset="2"/>
              <a:buNone/>
            </a:pPr>
            <a:r>
              <a:rPr lang="en-US" sz="1600" u="sng" dirty="0"/>
              <a:t>Identifiers in languages (including Python) must follow some rules:</a:t>
            </a:r>
          </a:p>
          <a:p>
            <a:pPr defTabSz="91440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Must start with an alpha or underscore character</a:t>
            </a:r>
          </a:p>
          <a:p>
            <a:pPr defTabSz="91440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Contain only alpha, digit, and underscore characters</a:t>
            </a:r>
          </a:p>
          <a:p>
            <a:pPr defTabSz="91440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Can’t be a </a:t>
            </a:r>
            <a:r>
              <a:rPr lang="en-US" sz="1600" b="1" dirty="0">
                <a:solidFill>
                  <a:srgbClr val="00FF00"/>
                </a:solidFill>
              </a:rPr>
              <a:t>keyword</a:t>
            </a:r>
            <a:r>
              <a:rPr lang="en-US" sz="1600" dirty="0"/>
              <a:t> (e.g., “</a:t>
            </a:r>
            <a:r>
              <a:rPr lang="en-US" sz="1600" b="1" dirty="0">
                <a:solidFill>
                  <a:srgbClr val="FFC000"/>
                </a:solidFill>
                <a:latin typeface="Consolas" panose="020B0609020204030204" pitchFamily="49" charset="0"/>
              </a:rPr>
              <a:t>def</a:t>
            </a:r>
            <a:r>
              <a:rPr lang="en-US" sz="1600" dirty="0"/>
              <a:t>” or “</a:t>
            </a:r>
            <a:r>
              <a:rPr lang="en-US" sz="1600" b="1" dirty="0">
                <a:solidFill>
                  <a:srgbClr val="FFC000"/>
                </a:solidFill>
                <a:latin typeface="Consolas" panose="020B0609020204030204" pitchFamily="49" charset="0"/>
              </a:rPr>
              <a:t>for</a:t>
            </a:r>
            <a:r>
              <a:rPr lang="en-US" sz="1600" dirty="0"/>
              <a:t>”)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04C337-BA2E-4E1A-9957-95000AF4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69143"/>
            <a:ext cx="8564088" cy="699997"/>
          </a:xfrm>
        </p:spPr>
        <p:txBody>
          <a:bodyPr/>
          <a:lstStyle/>
          <a:p>
            <a:r>
              <a:rPr lang="en-US" dirty="0"/>
              <a:t>Identifiers: What’s in a Name?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D3E49-7DC8-4740-9257-BAC61FCB44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D4C4F14-F69E-48AB-BC62-049303F2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181086"/>
              </p:ext>
            </p:extLst>
          </p:nvPr>
        </p:nvGraphicFramePr>
        <p:xfrm>
          <a:off x="1511300" y="2492966"/>
          <a:ext cx="6096000" cy="2346960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84993832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860593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0022872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720277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21953227"/>
                    </a:ext>
                  </a:extLst>
                </a:gridCol>
              </a:tblGrid>
              <a:tr h="168546"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rgbClr val="FF00FF"/>
                          </a:solidFill>
                        </a:rPr>
                        <a:t>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await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else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import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pass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442893"/>
                  </a:ext>
                </a:extLst>
              </a:tr>
              <a:tr h="168546"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rgbClr val="FF00FF"/>
                          </a:solidFill>
                        </a:rPr>
                        <a:t>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break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except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in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raise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63820"/>
                  </a:ext>
                </a:extLst>
              </a:tr>
              <a:tr h="168546"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rgbClr val="FF00FF"/>
                          </a:solidFill>
                        </a:rPr>
                        <a:t>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class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finally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is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return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799140"/>
                  </a:ext>
                </a:extLst>
              </a:tr>
              <a:tr h="168546"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continue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for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lambda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try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438792"/>
                  </a:ext>
                </a:extLst>
              </a:tr>
              <a:tr h="168546"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def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from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nonlocal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while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190425"/>
                  </a:ext>
                </a:extLst>
              </a:tr>
              <a:tr h="168546"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assert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del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global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not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with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03316"/>
                  </a:ext>
                </a:extLst>
              </a:tr>
              <a:tr h="168546"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async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 err="1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elif</a:t>
                      </a:r>
                      <a:endParaRPr lang="en-US" sz="1600" u="none" dirty="0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if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or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dirty="0">
                          <a:solidFill>
                            <a:schemeClr val="tx2">
                              <a:lumMod val="10000"/>
                              <a:lumOff val="90000"/>
                            </a:schemeClr>
                          </a:solidFill>
                        </a:rPr>
                        <a:t>yield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82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621801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22163</TotalTime>
  <Words>1455</Words>
  <Application>Microsoft Office PowerPoint</Application>
  <PresentationFormat>On-screen Show (16:9)</PresentationFormat>
  <Paragraphs>372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Adobe Devanagari</vt:lpstr>
      <vt:lpstr>Arial</vt:lpstr>
      <vt:lpstr>Bookman Old Style</vt:lpstr>
      <vt:lpstr>Calibri</vt:lpstr>
      <vt:lpstr>Cambria</vt:lpstr>
      <vt:lpstr>Consolas</vt:lpstr>
      <vt:lpstr>Rockwell</vt:lpstr>
      <vt:lpstr>Times New Roman</vt:lpstr>
      <vt:lpstr>Wingdings</vt:lpstr>
      <vt:lpstr>PNE Theme Slide Deck</vt:lpstr>
      <vt:lpstr>Python Basics</vt:lpstr>
      <vt:lpstr>Assembly &amp; Systems Languages</vt:lpstr>
      <vt:lpstr>Managed Languages</vt:lpstr>
      <vt:lpstr>Scripting Languages</vt:lpstr>
      <vt:lpstr>What is Python?</vt:lpstr>
      <vt:lpstr>Interactive Python</vt:lpstr>
      <vt:lpstr>Python Source Files</vt:lpstr>
      <vt:lpstr>Best Practices</vt:lpstr>
      <vt:lpstr>Identifiers: What’s in a Name?</vt:lpstr>
      <vt:lpstr>Variables: They are Things</vt:lpstr>
      <vt:lpstr>Arithmetic Operators</vt:lpstr>
      <vt:lpstr>Simple Input &amp; Output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Blanchard, Jeremiah J</cp:lastModifiedBy>
  <cp:revision>634</cp:revision>
  <cp:lastPrinted>2014-01-31T19:29:42Z</cp:lastPrinted>
  <dcterms:created xsi:type="dcterms:W3CDTF">2013-09-18T13:46:37Z</dcterms:created>
  <dcterms:modified xsi:type="dcterms:W3CDTF">2022-07-28T12:10:19Z</dcterms:modified>
</cp:coreProperties>
</file>